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7CD57D-278E-436C-9C19-F99C28B942C4}">
  <a:tblStyle styleId="{567CD57D-278E-436C-9C19-F99C28B94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03baec2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03baec2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Good evening everyone, my name is Alejandra and today along with my team members Ally and Ehab we are presenting for group number 4.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 want you to picture yourself  </a:t>
            </a:r>
            <a:r>
              <a:rPr b="1" lang="en" sz="1200">
                <a:solidFill>
                  <a:schemeClr val="dk1"/>
                </a:solidFill>
              </a:rPr>
              <a:t>with a </a:t>
            </a:r>
            <a:r>
              <a:rPr lang="en" sz="1200">
                <a:solidFill>
                  <a:schemeClr val="dk1"/>
                </a:solidFill>
              </a:rPr>
              <a:t> hot business idea, </a:t>
            </a:r>
            <a:r>
              <a:rPr b="1" lang="en" sz="1200">
                <a:solidFill>
                  <a:schemeClr val="dk1"/>
                </a:solidFill>
              </a:rPr>
              <a:t>You</a:t>
            </a:r>
            <a:r>
              <a:rPr lang="en" sz="1200">
                <a:solidFill>
                  <a:schemeClr val="dk1"/>
                </a:solidFill>
              </a:rPr>
              <a:t> have the capital to cover start-up costs! You have the right team in mind that will help you set-up and operate the business. ...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How </a:t>
            </a:r>
            <a:r>
              <a:rPr b="1" lang="en" sz="1200">
                <a:solidFill>
                  <a:schemeClr val="dk1"/>
                </a:solidFill>
              </a:rPr>
              <a:t>would you </a:t>
            </a:r>
            <a:r>
              <a:rPr lang="en" sz="1200">
                <a:solidFill>
                  <a:schemeClr val="dk1"/>
                </a:solidFill>
              </a:rPr>
              <a:t>decide on the perfect location for your business? Would anybody like to share?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YES, GREAT!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This happens often, entrepreneurs have the right product, the right team but they </a:t>
            </a:r>
            <a:r>
              <a:rPr b="1" lang="en" sz="1200">
                <a:solidFill>
                  <a:schemeClr val="dk1"/>
                </a:solidFill>
              </a:rPr>
              <a:t>can’t decide</a:t>
            </a:r>
            <a:r>
              <a:rPr lang="en" sz="1200">
                <a:solidFill>
                  <a:schemeClr val="dk1"/>
                </a:solidFill>
              </a:rPr>
              <a:t> on a  location.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On the other hand, you may be a business owner, growing at a fast pace ready to expand,  the question  then is,,, where should I expand to..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Welcome to project ‘HOT SPOT”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fa947454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fa947454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fa947454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fa947454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03baec2c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03baec2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ed655c17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ed655c17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Bellevue, Redmond &amp; Kirkland’s housing prices remains relatively high and sustains a solid growth. We expect these areas to continue attract high-end middle income families &amp; professional  to the neighborhood.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fd6dcf87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fd6dcf87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Engineer a bot that just runs the (Yelp!/Supercharger/Building_Permit/Zillow/County_Records/CRE Listings/Craigslist/defaults_df).ipynb in perpetuity, searching every single market (domestic and foreign) for those with the bare minimum amount of data needed to return opportunities with pre-defined parameters, running an internal due_diligence.ipynb utility, and sending reports on the best ones to Ehab and presenting only the info that’s important to him and recommendations for immediate next steps. Just riffing here, -k.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Develop An Index that accounts for...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03baec2c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03baec2c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Engineer a bot that just runs the (Yelp!/Supercharger/Building_Permit/Zillow/County_Records/CRE Listings/Craigslist/defaults_df).ipynb in perpetuity, searching every single market (domestic and foreign) for those with the bare minimum amount of data needed to return opportunities with pre-defined parameters, running an internal due_diligence.ipynb utility, and sending reports on the best ones to Ehab and presenting only the info that’s important to him and recommendations for immediate next steps. Just riffing here, -k.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Develop An Index that accounts for...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03baec2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03baec2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fa94745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fa94745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We are </a:t>
            </a:r>
            <a:r>
              <a:rPr b="1" lang="en" sz="1200">
                <a:solidFill>
                  <a:schemeClr val="dk1"/>
                </a:solidFill>
              </a:rPr>
              <a:t>aggregators</a:t>
            </a:r>
            <a:r>
              <a:rPr lang="en" sz="1200">
                <a:solidFill>
                  <a:schemeClr val="dk1"/>
                </a:solidFill>
              </a:rPr>
              <a:t> of many retail related market data, </a:t>
            </a:r>
            <a:r>
              <a:rPr b="1" lang="en" sz="1200">
                <a:solidFill>
                  <a:schemeClr val="dk1"/>
                </a:solidFill>
              </a:rPr>
              <a:t>and we </a:t>
            </a:r>
            <a:r>
              <a:rPr lang="en" sz="1200">
                <a:solidFill>
                  <a:schemeClr val="dk1"/>
                </a:solidFill>
              </a:rPr>
              <a:t>translate that into </a:t>
            </a:r>
            <a:r>
              <a:rPr b="1" lang="en" sz="1200">
                <a:solidFill>
                  <a:schemeClr val="dk1"/>
                </a:solidFill>
              </a:rPr>
              <a:t>valuable </a:t>
            </a:r>
            <a:r>
              <a:rPr lang="en" sz="1200">
                <a:solidFill>
                  <a:schemeClr val="dk1"/>
                </a:solidFill>
              </a:rPr>
              <a:t>information and provide professional </a:t>
            </a:r>
            <a:r>
              <a:rPr b="1" lang="en" sz="1200">
                <a:solidFill>
                  <a:schemeClr val="dk1"/>
                </a:solidFill>
              </a:rPr>
              <a:t>analysis. </a:t>
            </a:r>
            <a:endParaRPr b="1"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We leverage various Python libraries to conduct in depth analysis and provide invaluable recommendations. 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Lets go over </a:t>
            </a:r>
            <a:r>
              <a:rPr b="1" lang="en" sz="1200">
                <a:solidFill>
                  <a:schemeClr val="dk1"/>
                </a:solidFill>
              </a:rPr>
              <a:t>an overview</a:t>
            </a:r>
            <a:r>
              <a:rPr lang="en" sz="1200">
                <a:solidFill>
                  <a:schemeClr val="dk1"/>
                </a:solidFill>
              </a:rPr>
              <a:t> of the project: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our client: Read slide ///   Our Task: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Let's take a look </a:t>
            </a:r>
            <a:r>
              <a:rPr b="1" lang="en" sz="1200">
                <a:solidFill>
                  <a:schemeClr val="dk1"/>
                </a:solidFill>
              </a:rPr>
              <a:t>at the </a:t>
            </a:r>
            <a:r>
              <a:rPr lang="en" sz="1200">
                <a:solidFill>
                  <a:schemeClr val="dk1"/>
                </a:solidFill>
              </a:rPr>
              <a:t>project hot spot team, the ones that make this task possible.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ed655c1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ed655c1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Now that you know the team </a:t>
            </a:r>
            <a:r>
              <a:rPr b="1" lang="en" sz="1200">
                <a:solidFill>
                  <a:schemeClr val="dk1"/>
                </a:solidFill>
              </a:rPr>
              <a:t>let's talk business</a:t>
            </a:r>
            <a:r>
              <a:rPr lang="en" sz="1200">
                <a:solidFill>
                  <a:schemeClr val="dk1"/>
                </a:solidFill>
              </a:rPr>
              <a:t>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fa94745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fa94745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6524"/>
                </a:solidFill>
              </a:rPr>
              <a:t>read points</a:t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6524"/>
                </a:solidFill>
              </a:rPr>
              <a:t>Our user can type in a desired location, pinpoint an area of interest and take a closer look at nearby businesses. Their ratings and reviews per location helping the user understand the area.</a:t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6524"/>
                </a:solidFill>
              </a:rPr>
              <a:t>Having good Market intelligence helps to minimize risk when making key business decisions. </a:t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6524"/>
                </a:solidFill>
              </a:rPr>
              <a:t>But is also not all about location:</a:t>
            </a:r>
            <a:endParaRPr sz="1500">
              <a:solidFill>
                <a:srgbClr val="F465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6524"/>
                </a:solidFill>
              </a:rPr>
              <a:t>We also have to take into consideration, opportunity for revenue and pricing. 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fd6dcfa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fd6dcfa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</a:rPr>
              <a:t>I’ll pass it over to Ehab to go over the next set of data, Ehab take it over.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Pricing is important since it defines the value that your product is worth for you to make and your customers to use.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Knowing the state of the local economy can inform your strategy to develop pricing to match your consumers price tolerance.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fa947454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fa947454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next Silicon Valley?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fd6dcf8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fd6dcf8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 data, Permit issue, value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fd6dcf87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fd6dcf87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615525" y="817575"/>
            <a:ext cx="71448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Project </a:t>
            </a:r>
            <a:r>
              <a:rPr lang="en" sz="6000">
                <a:solidFill>
                  <a:srgbClr val="9900FF"/>
                </a:solidFill>
              </a:rPr>
              <a:t>HotSpot</a:t>
            </a:r>
            <a:endParaRPr sz="6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1717" y="35506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/>
              <a:t>Project 1 | Team 4</a:t>
            </a:r>
            <a:endParaRPr b="1"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Alejandra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Ally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Ehab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Konrad</a:t>
            </a:r>
            <a:endParaRPr b="1" sz="2400"/>
          </a:p>
        </p:txBody>
      </p:sp>
      <p:sp>
        <p:nvSpPr>
          <p:cNvPr id="74" name="Google Shape;74;p13"/>
          <p:cNvSpPr txBox="1"/>
          <p:nvPr/>
        </p:nvSpPr>
        <p:spPr>
          <a:xfrm>
            <a:off x="680475" y="1781550"/>
            <a:ext cx="700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Market analysis through automation &amp; data science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83100" y="712150"/>
            <a:ext cx="84045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Single Family House Sales &amp; Growth Trend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380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83100" y="385900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76" y="1596225"/>
            <a:ext cx="4011800" cy="2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6793000" y="2386900"/>
            <a:ext cx="636000" cy="15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359275" y="2849350"/>
            <a:ext cx="636000" cy="15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357925" y="2355400"/>
            <a:ext cx="459300" cy="15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78900" y="1430550"/>
            <a:ext cx="43965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Bellevue, Redmond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Kirkland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are the main customer base for PurpleSky.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was downloaded from Zillow:</a:t>
            </a: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- 10 years monthly average sales</a:t>
            </a: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YoY forecast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Challenge: Zillow data is in a different orientation (i.e. index in rows instead of columns). We had to transpose it to continue analysis in Panda.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700" y="1005950"/>
            <a:ext cx="1729050" cy="11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150" y="3787725"/>
            <a:ext cx="1956680" cy="11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83100" y="559750"/>
            <a:ext cx="66057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Single Family House Sales &amp; Growth Trend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460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83100" y="385900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5" y="1679875"/>
            <a:ext cx="6100550" cy="29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359300" y="1232350"/>
            <a:ext cx="84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4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Overall single family houses in King County have steady increases at an average of 5% YoY over the last 10 years.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 flipH="1" rot="10800000">
            <a:off x="1370800" y="2639800"/>
            <a:ext cx="4175100" cy="107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3"/>
          <p:cNvSpPr txBox="1"/>
          <p:nvPr/>
        </p:nvSpPr>
        <p:spPr>
          <a:xfrm>
            <a:off x="3608600" y="3102775"/>
            <a:ext cx="10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Upward growth</a:t>
            </a:r>
            <a:endParaRPr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138" y="3743455"/>
            <a:ext cx="1069362" cy="9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83100" y="712150"/>
            <a:ext cx="66057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Single Family House Sales &amp; Growth Trend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460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283100" y="385900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" y="2095400"/>
            <a:ext cx="4166050" cy="18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16513" y="1227800"/>
            <a:ext cx="86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4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Among the zip codes in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Kirkland, Bellevue &amp; Redmond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Bellevue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has the highest price growth and most volatilities.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4134900" y="2300550"/>
            <a:ext cx="501000" cy="74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4"/>
          <p:cNvCxnSpPr/>
          <p:nvPr/>
        </p:nvCxnSpPr>
        <p:spPr>
          <a:xfrm>
            <a:off x="2654600" y="2635025"/>
            <a:ext cx="246600" cy="1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175" y="1866800"/>
            <a:ext cx="3373476" cy="255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/>
          <p:nvPr/>
        </p:nvCxnSpPr>
        <p:spPr>
          <a:xfrm flipH="1">
            <a:off x="5689550" y="2300550"/>
            <a:ext cx="209400" cy="27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3679">
            <a:off x="3859533" y="3915029"/>
            <a:ext cx="1424932" cy="101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283100" y="712150"/>
            <a:ext cx="78870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Growth </a:t>
            </a:r>
            <a:r>
              <a:rPr lang="en" sz="2400">
                <a:solidFill>
                  <a:schemeClr val="dk1"/>
                </a:solidFill>
              </a:rPr>
              <a:t>Trend in Bellevue, Redmond &amp; Kirkland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83100" y="385900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150" y="2948237"/>
            <a:ext cx="3884748" cy="195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375" y="1342725"/>
            <a:ext cx="1756249" cy="149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3" name="Google Shape;183;p25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42899">
            <a:off x="6477281" y="1272685"/>
            <a:ext cx="929684" cy="30487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idx="4294967295" type="body"/>
          </p:nvPr>
        </p:nvSpPr>
        <p:spPr>
          <a:xfrm>
            <a:off x="5933479" y="1538587"/>
            <a:ext cx="20172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Average sales price in 2020: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➔"/>
            </a:pPr>
            <a:r>
              <a:rPr b="1" lang="en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Bellevue: </a:t>
            </a:r>
            <a:r>
              <a:rPr lang="en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$1, 12 mil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➔"/>
            </a:pPr>
            <a:r>
              <a:rPr b="1" lang="en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Redmond: </a:t>
            </a:r>
            <a:r>
              <a:rPr lang="en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$900k</a:t>
            </a:r>
            <a:endParaRPr sz="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900"/>
              <a:buFont typeface="Raleway"/>
              <a:buChar char="➔"/>
            </a:pPr>
            <a:r>
              <a:rPr b="1" lang="en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Kirkland:</a:t>
            </a:r>
            <a:r>
              <a:rPr lang="en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$915k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450175" y="1731525"/>
            <a:ext cx="383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Redmond &amp; Kirkland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stead YoY growth at 6.5%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Bellevue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slightly slower YoY growth at 5.8%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Provided Bellevue has already experienced a pricing spike in the past years, we believe the slightly slower growth compare to its neighbor areas is expected.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5450000" y="4607125"/>
            <a:ext cx="641700" cy="13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6369500" y="1858175"/>
            <a:ext cx="1206900" cy="26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</a:t>
            </a:r>
            <a:r>
              <a:rPr lang="en">
                <a:solidFill>
                  <a:srgbClr val="674EA7"/>
                </a:solidFill>
              </a:rPr>
              <a:t>R</a:t>
            </a:r>
            <a:r>
              <a:rPr lang="en">
                <a:solidFill>
                  <a:srgbClr val="674EA7"/>
                </a:solidFill>
              </a:rPr>
              <a:t>ecommendation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6125275" y="2061900"/>
            <a:ext cx="26295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Keypoint #3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3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Regional growth points to Bellevue as one of the transit center with proximity to local business and commercial activities.</a:t>
            </a:r>
            <a:endParaRPr sz="2200"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Keypoint #1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Bellevue</a:t>
            </a:r>
            <a:r>
              <a:rPr b="0"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is the city in Seattle we would recommend for PurpleSky to open up its first store outside California.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3300750" y="21084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Keypoint #2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Sustainable housing market ensures stable customer base. </a:t>
            </a:r>
            <a:endParaRPr b="0" sz="13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Booming retail business with high volume of foot traffic, demand &amp; accessibility.</a:t>
            </a:r>
            <a:endParaRPr b="0" sz="13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7922">
            <a:off x="7323817" y="3577201"/>
            <a:ext cx="1496218" cy="131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Project </a:t>
            </a:r>
            <a:r>
              <a:rPr lang="en">
                <a:solidFill>
                  <a:srgbClr val="674EA7"/>
                </a:solidFill>
              </a:rPr>
              <a:t>HotSpot</a:t>
            </a:r>
            <a:r>
              <a:rPr lang="en">
                <a:solidFill>
                  <a:schemeClr val="lt2"/>
                </a:solidFill>
              </a:rPr>
              <a:t> - Future 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05" name="Google Shape;205;p27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{567CD57D-278E-436C-9C19-F99C28B942C4}</a:tableStyleId>
              </a:tblPr>
              <a:tblGrid>
                <a:gridCol w="710225"/>
                <a:gridCol w="710225"/>
                <a:gridCol w="710225"/>
                <a:gridCol w="1037600"/>
                <a:gridCol w="382850"/>
                <a:gridCol w="710225"/>
                <a:gridCol w="710225"/>
                <a:gridCol w="710225"/>
                <a:gridCol w="710225"/>
                <a:gridCol w="710225"/>
                <a:gridCol w="710225"/>
                <a:gridCol w="382850"/>
              </a:tblGrid>
              <a:tr h="71912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06" name="Google Shape;206;p27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7" name="Google Shape;207;p27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8" name="Google Shape;208;p27"/>
          <p:cNvSpPr txBox="1"/>
          <p:nvPr>
            <p:ph idx="4294967295" type="body"/>
          </p:nvPr>
        </p:nvSpPr>
        <p:spPr>
          <a:xfrm>
            <a:off x="646175" y="1484275"/>
            <a:ext cx="2988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Establish  more API connections to varieties of market data supported by Python for analysis.</a:t>
            </a:r>
            <a:endParaRPr sz="1400"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205915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0" name="Google Shape;210;p27"/>
          <p:cNvSpPr txBox="1"/>
          <p:nvPr>
            <p:ph idx="4294967295" type="body"/>
          </p:nvPr>
        </p:nvSpPr>
        <p:spPr>
          <a:xfrm>
            <a:off x="2048348" y="3917550"/>
            <a:ext cx="2746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User interface ready for clients to input key parameters.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4295332" y="11212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February 2022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>
            <p:ph idx="4294967295" type="body"/>
          </p:nvPr>
        </p:nvSpPr>
        <p:spPr>
          <a:xfrm>
            <a:off x="4374849" y="14332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Deliver comprehensive recommendation &amp; reports per client requests.</a:t>
            </a:r>
            <a:endParaRPr sz="1400"/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May 2022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4" name="Google Shape;214;p27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Soft launch &amp; enable subscription services.</a:t>
            </a:r>
            <a:endParaRPr sz="1400"/>
          </a:p>
        </p:txBody>
      </p:sp>
      <p:cxnSp>
        <p:nvCxnSpPr>
          <p:cNvPr id="215" name="Google Shape;215;p27"/>
          <p:cNvCxnSpPr/>
          <p:nvPr/>
        </p:nvCxnSpPr>
        <p:spPr>
          <a:xfrm>
            <a:off x="20017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6" name="Google Shape;216;p27"/>
          <p:cNvCxnSpPr/>
          <p:nvPr/>
        </p:nvCxnSpPr>
        <p:spPr>
          <a:xfrm rot="10800000">
            <a:off x="416920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" name="Google Shape;217;p27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8" name="Google Shape;218;p27"/>
          <p:cNvSpPr txBox="1"/>
          <p:nvPr/>
        </p:nvSpPr>
        <p:spPr>
          <a:xfrm>
            <a:off x="86225" y="4645875"/>
            <a:ext cx="7614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*sample datasets are: demographic, competing facilities, geo-spatial relationships, bike paths, and more...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>
            <p:ph type="title"/>
          </p:nvPr>
        </p:nvSpPr>
        <p:spPr>
          <a:xfrm>
            <a:off x="386075" y="831075"/>
            <a:ext cx="8549700" cy="36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Project Takeaways… </a:t>
            </a:r>
            <a:endParaRPr b="0" sz="14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Challenges we faced: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API access restrictions: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Requires paid subscriptions 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Lots of open government data sites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Integrating GIS data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Data cleaning &amp; formatting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Data in csv files have different orientation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Different data types in source file cause issues during data summarization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type="title"/>
          </p:nvPr>
        </p:nvSpPr>
        <p:spPr>
          <a:xfrm>
            <a:off x="309875" y="754875"/>
            <a:ext cx="8549700" cy="3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Beyond the MVP</a:t>
            </a:r>
            <a:r>
              <a:rPr lang="en" sz="2900">
                <a:solidFill>
                  <a:schemeClr val="dk1"/>
                </a:solidFill>
              </a:rPr>
              <a:t> 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If we had more time for the project, we would like to: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Build command line interface (CLI), illustrate user input of parameters.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Import all datasets into database, link tables, conduct all analysis using SQL queries.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Develop comprehensive and presentable market analysis reports to illustrate our recommendation.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Add cannabis competitor data in the neighborhood we recommended.</a:t>
            </a:r>
            <a:endParaRPr b="0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Create an custom index based on our data collected to track the overall retail locations </a:t>
            </a: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supply</a:t>
            </a:r>
            <a:r>
              <a:rPr b="0" lang="en" sz="1400">
                <a:latin typeface="Roboto"/>
                <a:ea typeface="Roboto"/>
                <a:cs typeface="Roboto"/>
                <a:sym typeface="Roboto"/>
              </a:rPr>
              <a:t> and demand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36" name="Google Shape;236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2855550" y="21351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 &amp; 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0"/>
          <p:cNvSpPr txBox="1"/>
          <p:nvPr>
            <p:ph idx="4294967295" type="body"/>
          </p:nvPr>
        </p:nvSpPr>
        <p:spPr>
          <a:xfrm>
            <a:off x="2855550" y="1377477"/>
            <a:ext cx="3432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hope you enjoyed our presentation :-)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407350"/>
            <a:ext cx="8075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Project </a:t>
            </a:r>
            <a:r>
              <a:rPr lang="en" sz="3600">
                <a:solidFill>
                  <a:srgbClr val="9900FF"/>
                </a:solidFill>
              </a:rPr>
              <a:t>HotSpot</a:t>
            </a:r>
            <a:r>
              <a:rPr lang="en" sz="3600">
                <a:solidFill>
                  <a:schemeClr val="dk1"/>
                </a:solidFill>
              </a:rPr>
              <a:t>’s Approach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1214075"/>
            <a:ext cx="8218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 are the aggregator of many retail related market data and we translate them into valuable information &amp; provide professional analysis.</a:t>
            </a:r>
            <a:br>
              <a:rPr b="0"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 leverage various Python libraries to conduct in depth analysis and provide invaluable recommendations.</a:t>
            </a:r>
            <a:endParaRPr b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925" y="2729775"/>
            <a:ext cx="1996649" cy="129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04300" y="381000"/>
            <a:ext cx="7453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Project Overview</a:t>
            </a:r>
            <a:endParaRPr sz="2400">
              <a:solidFill>
                <a:srgbClr val="674EA7"/>
              </a:solidFill>
            </a:endParaRPr>
          </a:p>
        </p:txBody>
      </p:sp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78575" y="1096550"/>
            <a:ext cx="57834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Our Client </a:t>
            </a:r>
            <a:br>
              <a:rPr b="0"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PurpleSky - San Francisco’s most affordable medical and recreational cannabis dispensary. Located in the Mission district.</a:t>
            </a:r>
            <a:endParaRPr b="0"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Since its opening in 2013, PurpleSky has been very profitable and is ready for expansion outside of California. </a:t>
            </a:r>
            <a:endParaRPr b="0"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7099">
            <a:off x="5724425" y="771425"/>
            <a:ext cx="3115000" cy="20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9850" y="3357600"/>
            <a:ext cx="87426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Our Task</a:t>
            </a:r>
            <a:br>
              <a:rPr lang="en" sz="18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Our utility, "Project HotSpot", is tasked with providing market intelligence and recommendations for PurpleSky’s next retail location, preferably located on Seattle's Eastside.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iece of duct tape sticking a note to the slide" id="90" name="Google Shape;90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9">
            <a:off x="6705516" y="416127"/>
            <a:ext cx="1573037" cy="55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25" y="925275"/>
            <a:ext cx="4025275" cy="367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7" name="Google Shape;97;p1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0627503">
            <a:off x="1530441" y="899852"/>
            <a:ext cx="1573037" cy="5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05200" y="231650"/>
            <a:ext cx="5423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Roles</a:t>
            </a:r>
            <a:r>
              <a:rPr b="1" lang="en" sz="3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2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b="1" lang="en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Assignments</a:t>
            </a:r>
            <a:endParaRPr b="1"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>
            <p:ph idx="4294967295" type="body"/>
          </p:nvPr>
        </p:nvSpPr>
        <p:spPr>
          <a:xfrm>
            <a:off x="362450" y="1569050"/>
            <a:ext cx="4124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Ally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Lead, Project Management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Lead, Housing Data Engineering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Programming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Zillow Historical Housing Stats APIs and data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SFR YoY Projected Growth APIs and data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endParaRPr sz="600"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Ehab</a:t>
            </a:r>
            <a:br>
              <a:rPr lang="en" sz="9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Lead, Program Logic and User Stories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Co-Lead, Design Engineering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Programming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Tesla Supercharger Station APIs and data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Zoning and Land Use Requirements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937" y="925275"/>
            <a:ext cx="4168826" cy="367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1" name="Google Shape;101;p1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9">
            <a:off x="5978841" y="829252"/>
            <a:ext cx="1573037" cy="5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4928800" y="1645250"/>
            <a:ext cx="3581700" cy="24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Alejandra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Lead, API Engineering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Co-Lead, Design Engineering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Programming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Yelp! APIs and data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Income Stat APIs and data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endParaRPr sz="600"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Konrad</a:t>
            </a:r>
            <a:br>
              <a:rPr lang="en" sz="9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User Stories, GitHub Master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C0-Lead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Overall architect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◆"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Overall data &amp; support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8750">
            <a:off x="3952226" y="955704"/>
            <a:ext cx="947373" cy="97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260849" y="4811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Let’s talk business</a:t>
            </a:r>
            <a:endParaRPr>
              <a:solidFill>
                <a:srgbClr val="9900FF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Market research can identify how customers and potential customers might view your business. 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Our data scientist dig into millions of reviews, ratings, and pricing to find consumer trends of popular businesses.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Results are then provided to our user through an interactive map.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09" name="Google Shape;109;p17"/>
          <p:cNvSpPr txBox="1"/>
          <p:nvPr/>
        </p:nvSpPr>
        <p:spPr>
          <a:xfrm>
            <a:off x="6849700" y="712150"/>
            <a:ext cx="210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Ratings and Reviews per location.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3324425"/>
            <a:ext cx="4447751" cy="153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450" y="3324425"/>
            <a:ext cx="4269451" cy="1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26050" y="138024"/>
            <a:ext cx="6244200" cy="12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Money talks</a:t>
            </a:r>
            <a:endParaRPr>
              <a:solidFill>
                <a:srgbClr val="93C47D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50" y="2615301"/>
            <a:ext cx="6244201" cy="23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23125" y="1197800"/>
            <a:ext cx="872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Pricing is important since it defines the value that your product is worth for you to make and your customers to use.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Knowing the state of the local economy can inform your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develop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pricing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match your consumers price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tolerance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Economic Vibrancy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Are the areas I am looking at projected for growth?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Will they be viable markets in the future?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75" y="1903925"/>
            <a:ext cx="3519023" cy="264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0" y="3288500"/>
            <a:ext cx="5022250" cy="1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</a:rPr>
              <a:t>Redmond Business Licenses</a:t>
            </a:r>
            <a:endParaRPr sz="2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Source: City Permit data filtered for </a:t>
            </a:r>
            <a:r>
              <a:rPr lang="en" sz="1800"/>
              <a:t>commercial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6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75" y="1762350"/>
            <a:ext cx="7407624" cy="27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</a:rPr>
              <a:t>Redmond</a:t>
            </a:r>
            <a:r>
              <a:rPr lang="en" sz="2600">
                <a:solidFill>
                  <a:schemeClr val="accent5"/>
                </a:solidFill>
              </a:rPr>
              <a:t> population growth</a:t>
            </a:r>
            <a:endParaRPr sz="2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Source: </a:t>
            </a:r>
            <a:r>
              <a:rPr lang="en" sz="2000"/>
              <a:t>City demographics dataset-filtered for population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Foot traffic filtered by day time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6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00" y="2162300"/>
            <a:ext cx="8299402" cy="25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